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18"/>
  </p:notesMasterIdLst>
  <p:handoutMasterIdLst>
    <p:handoutMasterId r:id="rId19"/>
  </p:handoutMasterIdLst>
  <p:sldIdLst>
    <p:sldId id="265" r:id="rId2"/>
    <p:sldId id="284" r:id="rId3"/>
    <p:sldId id="330" r:id="rId4"/>
    <p:sldId id="331" r:id="rId5"/>
    <p:sldId id="334" r:id="rId6"/>
    <p:sldId id="335" r:id="rId7"/>
    <p:sldId id="341" r:id="rId8"/>
    <p:sldId id="342" r:id="rId9"/>
    <p:sldId id="328" r:id="rId10"/>
    <p:sldId id="333" r:id="rId11"/>
    <p:sldId id="339" r:id="rId12"/>
    <p:sldId id="336" r:id="rId13"/>
    <p:sldId id="338" r:id="rId14"/>
    <p:sldId id="329" r:id="rId15"/>
    <p:sldId id="332" r:id="rId16"/>
    <p:sldId id="263" r:id="rId1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16" autoAdjust="0"/>
    <p:restoredTop sz="94694" autoAdjust="0"/>
  </p:normalViewPr>
  <p:slideViewPr>
    <p:cSldViewPr snapToGrid="0" snapToObjects="1" showGuides="1">
      <p:cViewPr>
        <p:scale>
          <a:sx n="150" d="100"/>
          <a:sy n="150" d="100"/>
        </p:scale>
        <p:origin x="584" y="144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10/10/25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10/10/25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249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707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423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FBD13-28B9-D6F8-F535-F93CFD42D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F089333B-46B2-8197-C3AA-8CF627F343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D73F4BA0-A150-BB7F-5A89-9FFC85398C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1DEBDE8-A196-1E77-5938-0B5FE1A226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403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53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3586" y="2219324"/>
            <a:ext cx="6771290" cy="1044137"/>
          </a:xfrm>
        </p:spPr>
        <p:txBody>
          <a:bodyPr>
            <a:noAutofit/>
          </a:bodyPr>
          <a:lstStyle/>
          <a:p>
            <a:pPr algn="ctr"/>
            <a:r>
              <a:rPr lang="ru-RU" b="0" dirty="0">
                <a:solidFill>
                  <a:schemeClr val="bg1"/>
                </a:solidFill>
              </a:rPr>
              <a:t>Проектирование функциональной модели АИС для компании </a:t>
            </a:r>
            <a:r>
              <a:rPr lang="en-US" sz="4000" dirty="0">
                <a:solidFill>
                  <a:schemeClr val="bg1"/>
                </a:solidFill>
              </a:rPr>
              <a:t>yachtSJ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00C714-A3E5-8524-83F6-40EBF6CDC53E}"/>
              </a:ext>
            </a:extLst>
          </p:cNvPr>
          <p:cNvSpPr txBox="1"/>
          <p:nvPr/>
        </p:nvSpPr>
        <p:spPr>
          <a:xfrm>
            <a:off x="6122364" y="3683387"/>
            <a:ext cx="2960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bg1">
                    <a:lumMod val="75000"/>
                  </a:schemeClr>
                </a:solidFill>
              </a:rPr>
              <a:t>Работу выполнил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: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ru-RU" sz="1600" dirty="0">
                <a:solidFill>
                  <a:schemeClr val="bg1"/>
                </a:solidFill>
              </a:rPr>
              <a:t>Медолазов Андрей Андреевич, </a:t>
            </a:r>
            <a:r>
              <a:rPr lang="en-US" sz="1600" dirty="0">
                <a:solidFill>
                  <a:schemeClr val="bg1"/>
                </a:solidFill>
              </a:rPr>
              <a:t>K3241</a:t>
            </a:r>
            <a:endParaRPr lang="ru-RU" sz="1600" dirty="0">
              <a:solidFill>
                <a:schemeClr val="bg1"/>
              </a:solidFill>
            </a:endParaRPr>
          </a:p>
          <a:p>
            <a:r>
              <a:rPr lang="ru-RU" sz="1200" dirty="0">
                <a:solidFill>
                  <a:schemeClr val="bg1">
                    <a:lumMod val="75000"/>
                  </a:schemeClr>
                </a:solidFill>
              </a:rPr>
              <a:t>Преподаватель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: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ru-RU" sz="1600" dirty="0">
                <a:solidFill>
                  <a:schemeClr val="bg1"/>
                </a:solidFill>
              </a:rPr>
              <a:t>Говорова Марина Михайловна</a:t>
            </a: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949F10-809C-A5E2-4DC9-47F47CF3B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7E3BCF-F96D-43BD-F2BB-CF8CC54B3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Декомпозиция процессов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F0BD9D-CEE7-18EC-C523-5146AB6F98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solidFill>
                  <a:srgbClr val="2C2D2E"/>
                </a:solidFill>
                <a:latin typeface="Golos Text" panose="020B0503020202020204"/>
              </a:rPr>
              <a:t>Разобьем главный процесс</a:t>
            </a:r>
            <a:r>
              <a:rPr lang="en-US" b="1" dirty="0">
                <a:solidFill>
                  <a:srgbClr val="2C2D2E"/>
                </a:solidFill>
                <a:latin typeface="Golos Text" panose="020B0503020202020204"/>
              </a:rPr>
              <a:t> (A1)</a:t>
            </a:r>
            <a:r>
              <a:rPr lang="ru-RU" b="1" dirty="0">
                <a:solidFill>
                  <a:srgbClr val="2C2D2E"/>
                </a:solidFill>
                <a:latin typeface="Golos Text" panose="020B0503020202020204"/>
              </a:rPr>
              <a:t> на несколько подпроцессов</a:t>
            </a:r>
            <a:r>
              <a:rPr lang="en-US" b="1" dirty="0">
                <a:solidFill>
                  <a:srgbClr val="2C2D2E"/>
                </a:solidFill>
                <a:latin typeface="Golos Text" panose="020B0503020202020204"/>
              </a:rPr>
              <a:t>:</a:t>
            </a:r>
          </a:p>
          <a:p>
            <a:endParaRPr lang="en-US" dirty="0">
              <a:solidFill>
                <a:srgbClr val="2C2D2E"/>
              </a:solidFill>
              <a:latin typeface="Golos Text" panose="020B0503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C2D2E"/>
                </a:solidFill>
                <a:latin typeface="Golos Text" panose="020B0503020202020204"/>
              </a:rPr>
              <a:t>A1	</a:t>
            </a:r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Сохранение бухгалтерии</a:t>
            </a:r>
            <a:endParaRPr lang="en-US" dirty="0">
              <a:solidFill>
                <a:srgbClr val="2C2D2E"/>
              </a:solidFill>
              <a:latin typeface="Golos Text" panose="020B0503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C2D2E"/>
                </a:solidFill>
                <a:latin typeface="Golos Text" panose="020B0503020202020204"/>
              </a:rPr>
              <a:t>A2 	</a:t>
            </a:r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Получить/Внести данные о яхте</a:t>
            </a:r>
            <a:endParaRPr lang="en-US" dirty="0">
              <a:solidFill>
                <a:srgbClr val="2C2D2E"/>
              </a:solidFill>
              <a:latin typeface="Golos Text" panose="020B0503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rgbClr val="2C2D2E"/>
                </a:solidFill>
                <a:effectLst/>
                <a:latin typeface="Golos Text" panose="020B0503020202020204"/>
              </a:rPr>
              <a:t>A3 	</a:t>
            </a:r>
            <a:r>
              <a:rPr lang="ru-RU" sz="1400" i="0" dirty="0">
                <a:solidFill>
                  <a:srgbClr val="2C2D2E"/>
                </a:solidFill>
                <a:effectLst/>
                <a:latin typeface="Golos Text" panose="020B0503020202020204"/>
              </a:rPr>
              <a:t>Получить данные для заказа</a:t>
            </a:r>
            <a:endParaRPr lang="en-US" sz="140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C2D2E"/>
                </a:solidFill>
                <a:latin typeface="Golos Text" panose="020B0503020202020204"/>
              </a:rPr>
              <a:t>A4 	</a:t>
            </a:r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Внести данные о рейсах/сделать заказ</a:t>
            </a:r>
            <a:endParaRPr lang="en-US" dirty="0">
              <a:solidFill>
                <a:srgbClr val="2C2D2E"/>
              </a:solidFill>
              <a:latin typeface="Golos Text" panose="020B0503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rgbClr val="2C2D2E"/>
                </a:solidFill>
                <a:effectLst/>
                <a:latin typeface="Golos Text" panose="020B0503020202020204"/>
              </a:rPr>
              <a:t>A5	</a:t>
            </a:r>
            <a:r>
              <a:rPr lang="ru-RU" sz="1400" i="0" dirty="0">
                <a:solidFill>
                  <a:srgbClr val="2C2D2E"/>
                </a:solidFill>
                <a:effectLst/>
                <a:latin typeface="Golos Text" panose="020B0503020202020204"/>
              </a:rPr>
              <a:t>Организовать ремонт или ТО</a:t>
            </a:r>
            <a:endParaRPr lang="en-US" sz="140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C2D2E"/>
                </a:solidFill>
                <a:latin typeface="Golos Text" panose="020B0503020202020204"/>
              </a:rPr>
              <a:t>A6	</a:t>
            </a:r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Получить информацию о рейсе</a:t>
            </a:r>
            <a:endParaRPr lang="en-US" dirty="0">
              <a:solidFill>
                <a:srgbClr val="2C2D2E"/>
              </a:solidFill>
              <a:latin typeface="Golos Text" panose="020B0503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C2D2E"/>
                </a:solidFill>
                <a:latin typeface="Golos Text" panose="020B0503020202020204"/>
              </a:rPr>
              <a:t>A7	</a:t>
            </a:r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Внести роли в систему</a:t>
            </a:r>
            <a:endParaRPr lang="ru-RU" sz="140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769529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E2554-3BB9-7D5B-0983-639982D48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25A9C3-C7D3-36BF-5A95-3CCB77D4D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Декомпозиция процессов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DFF85E-A0F7-1A1B-C6A1-C126BDCF00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solidFill>
                  <a:srgbClr val="2C2D2E"/>
                </a:solidFill>
                <a:latin typeface="Golos Text" panose="020B0503020202020204"/>
              </a:rPr>
              <a:t>Для этих процессов добавим хранилища</a:t>
            </a:r>
            <a:r>
              <a:rPr lang="en-US" b="1" dirty="0">
                <a:solidFill>
                  <a:srgbClr val="2C2D2E"/>
                </a:solidFill>
                <a:latin typeface="Golos Text" panose="020B0503020202020204"/>
              </a:rPr>
              <a:t>:</a:t>
            </a:r>
            <a:endParaRPr lang="ru-RU" b="1" dirty="0">
              <a:solidFill>
                <a:srgbClr val="2C2D2E"/>
              </a:solidFill>
              <a:latin typeface="Golos Text" panose="020B0503020202020204"/>
            </a:endParaRPr>
          </a:p>
          <a:p>
            <a:endParaRPr lang="en-US" dirty="0">
              <a:solidFill>
                <a:srgbClr val="2C2D2E"/>
              </a:solidFill>
              <a:latin typeface="Golos Text" panose="020B0503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rgbClr val="2C2D2E"/>
                </a:solidFill>
                <a:effectLst/>
                <a:latin typeface="Golos Text" panose="020B0503020202020204"/>
              </a:rPr>
              <a:t>D1</a:t>
            </a:r>
            <a:r>
              <a:rPr lang="ru-RU" sz="1400" i="0" dirty="0">
                <a:solidFill>
                  <a:srgbClr val="2C2D2E"/>
                </a:solidFill>
                <a:effectLst/>
                <a:latin typeface="Golos Text" panose="020B0503020202020204"/>
              </a:rPr>
              <a:t>	Яхты</a:t>
            </a:r>
            <a:endParaRPr lang="en-US" sz="140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C2D2E"/>
                </a:solidFill>
                <a:latin typeface="Golos Text" panose="020B0503020202020204"/>
              </a:rPr>
              <a:t>D2</a:t>
            </a:r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	Выручка владельцев</a:t>
            </a:r>
            <a:endParaRPr lang="en-US" dirty="0">
              <a:solidFill>
                <a:srgbClr val="2C2D2E"/>
              </a:solidFill>
              <a:latin typeface="Golos Text" panose="020B0503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rgbClr val="2C2D2E"/>
                </a:solidFill>
                <a:effectLst/>
                <a:latin typeface="Golos Text" panose="020B0503020202020204"/>
              </a:rPr>
              <a:t>D3</a:t>
            </a:r>
            <a:r>
              <a:rPr lang="ru-RU" sz="1400" i="0" dirty="0">
                <a:solidFill>
                  <a:srgbClr val="2C2D2E"/>
                </a:solidFill>
                <a:effectLst/>
                <a:latin typeface="Golos Text" panose="020B0503020202020204"/>
              </a:rPr>
              <a:t>	Клиенты</a:t>
            </a:r>
            <a:endParaRPr lang="en-US" sz="140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C2D2E"/>
                </a:solidFill>
                <a:latin typeface="Golos Text" panose="020B0503020202020204"/>
              </a:rPr>
              <a:t>D4</a:t>
            </a:r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	Персонал</a:t>
            </a:r>
            <a:endParaRPr lang="en-US" dirty="0">
              <a:solidFill>
                <a:srgbClr val="2C2D2E"/>
              </a:solidFill>
              <a:latin typeface="Golos Text" panose="020B0503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rgbClr val="2C2D2E"/>
                </a:solidFill>
                <a:effectLst/>
                <a:latin typeface="Golos Text" panose="020B0503020202020204"/>
              </a:rPr>
              <a:t>D5</a:t>
            </a:r>
            <a:r>
              <a:rPr lang="ru-RU" sz="1400" i="0" dirty="0">
                <a:solidFill>
                  <a:srgbClr val="2C2D2E"/>
                </a:solidFill>
                <a:effectLst/>
                <a:latin typeface="Golos Text" panose="020B0503020202020204"/>
              </a:rPr>
              <a:t>	Рейсы</a:t>
            </a:r>
            <a:endParaRPr lang="en-US" sz="140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C2D2E"/>
                </a:solidFill>
                <a:latin typeface="Golos Text" panose="020B0503020202020204"/>
              </a:rPr>
              <a:t>D6</a:t>
            </a:r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	Ремонтные доки</a:t>
            </a:r>
            <a:endParaRPr lang="en-US" dirty="0">
              <a:solidFill>
                <a:srgbClr val="2C2D2E"/>
              </a:solidFill>
              <a:latin typeface="Golos Text" panose="020B0503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0" dirty="0">
                <a:solidFill>
                  <a:srgbClr val="2C2D2E"/>
                </a:solidFill>
                <a:effectLst/>
                <a:latin typeface="Golos Text" panose="020B0503020202020204"/>
              </a:rPr>
              <a:t>D7</a:t>
            </a:r>
            <a:r>
              <a:rPr lang="ru-RU" sz="1400" i="0" dirty="0">
                <a:solidFill>
                  <a:srgbClr val="2C2D2E"/>
                </a:solidFill>
                <a:effectLst/>
                <a:latin typeface="Golos Text" panose="020B0503020202020204"/>
              </a:rPr>
              <a:t>	Обслуживание яхт</a:t>
            </a:r>
            <a:endParaRPr lang="en-US" sz="140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C2D2E"/>
                </a:solidFill>
                <a:latin typeface="Golos Text" panose="020B0503020202020204"/>
              </a:rPr>
              <a:t>D8 </a:t>
            </a:r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	Инвентарь</a:t>
            </a:r>
            <a:endParaRPr lang="ru-RU" sz="140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5255473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BB397-F6A4-806E-14EE-79CE54F6A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CF6689-4569-BB8E-69F9-9EC8A94CD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Декомпозиция процессов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BCB2EA96-0D9B-2AC8-BD21-7FE35CC66F0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909961083"/>
              </p:ext>
            </p:extLst>
          </p:nvPr>
        </p:nvGraphicFramePr>
        <p:xfrm>
          <a:off x="290944" y="833721"/>
          <a:ext cx="8664798" cy="417036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30162">
                  <a:extLst>
                    <a:ext uri="{9D8B030D-6E8A-4147-A177-3AD203B41FA5}">
                      <a16:colId xmlns:a16="http://schemas.microsoft.com/office/drawing/2014/main" val="2767554730"/>
                    </a:ext>
                  </a:extLst>
                </a:gridCol>
                <a:gridCol w="3002705">
                  <a:extLst>
                    <a:ext uri="{9D8B030D-6E8A-4147-A177-3AD203B41FA5}">
                      <a16:colId xmlns:a16="http://schemas.microsoft.com/office/drawing/2014/main" val="2059787692"/>
                    </a:ext>
                  </a:extLst>
                </a:gridCol>
                <a:gridCol w="2931931">
                  <a:extLst>
                    <a:ext uri="{9D8B030D-6E8A-4147-A177-3AD203B41FA5}">
                      <a16:colId xmlns:a16="http://schemas.microsoft.com/office/drawing/2014/main" val="3554609126"/>
                    </a:ext>
                  </a:extLst>
                </a:gridCol>
              </a:tblGrid>
              <a:tr h="646553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Название процесса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Входные потоки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Выходные потоки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796649"/>
                  </a:ext>
                </a:extLst>
              </a:tr>
              <a:tr h="32997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Сохранение бухгалтерии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Счета на выплату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Счет на выплату, Чек об оплате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359311"/>
                  </a:ext>
                </a:extLst>
              </a:tr>
              <a:tr h="719947">
                <a:tc>
                  <a:txBody>
                    <a:bodyPr/>
                    <a:lstStyle/>
                    <a:p>
                      <a:r>
                        <a:rPr lang="ru-RU" sz="1600" b="1" dirty="0"/>
                        <a:t>Получить/Внести данные о яхте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Данные о рейсах, состоянии и доступности яхты, отчет об обслуживании яхт и их инвентаре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Данные о состоянии яхты/рейсах/ремонтах/инвентаре.</a:t>
                      </a:r>
                    </a:p>
                    <a:p>
                      <a:r>
                        <a:rPr lang="ru-RU" sz="1400" dirty="0"/>
                        <a:t>Данные о доступности яхты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583533"/>
                  </a:ext>
                </a:extLst>
              </a:tr>
              <a:tr h="509962">
                <a:tc>
                  <a:txBody>
                    <a:bodyPr/>
                    <a:lstStyle/>
                    <a:p>
                      <a:r>
                        <a:rPr lang="ru-RU" sz="1600" b="1" dirty="0"/>
                        <a:t>Получить данные для заказа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Данные о яхте, данные о персонале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Данные о наличии яхт/инвентаря, данные о персонале, яхте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880436"/>
                  </a:ext>
                </a:extLst>
              </a:tr>
              <a:tr h="569958">
                <a:tc>
                  <a:txBody>
                    <a:bodyPr/>
                    <a:lstStyle/>
                    <a:p>
                      <a:r>
                        <a:rPr lang="ru-RU" sz="1600" b="1" dirty="0"/>
                        <a:t> Внести данные о рейсах/сделать заказ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Информация о рейсе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Информация о прошедшем рейсе, Информация о будущем рейсе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622832"/>
                  </a:ext>
                </a:extLst>
              </a:tr>
              <a:tr h="1298769">
                <a:tc>
                  <a:txBody>
                    <a:bodyPr/>
                    <a:lstStyle/>
                    <a:p>
                      <a:r>
                        <a:rPr lang="ru-RU" sz="1600" b="1" dirty="0"/>
                        <a:t>Организовать ремонт или ТО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Заявки о неотложной помощи, на ремонт яхт, данные о состоянии ремонтных док</a:t>
                      </a:r>
                      <a:r>
                        <a:rPr lang="en-US" sz="1400" dirty="0"/>
                        <a:t>/</a:t>
                      </a:r>
                      <a:r>
                        <a:rPr lang="ru-RU" sz="1400" dirty="0"/>
                        <a:t>яхт, отчет о ремонте/обслуживании/актуальных ценах</a:t>
                      </a:r>
                      <a:r>
                        <a:rPr lang="en-US" sz="1400" dirty="0"/>
                        <a:t>/</a:t>
                      </a:r>
                      <a:r>
                        <a:rPr lang="ru-RU" sz="1400" dirty="0"/>
                        <a:t>свободных местах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Техническое задание на ремонт, сигнал об неотложной помощи, отчет об обслуживании яхт, данные о состоянии яхт/инвентаря, данные о ремонтных доках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06928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0209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6C2DE-B644-5B6A-AE74-B75FE5B59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1C8477-278D-B141-F00D-FAFBC3B13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Декомпозиция процессов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12BA6072-D802-3639-368F-7DAB36AE7034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33328490"/>
              </p:ext>
            </p:extLst>
          </p:nvPr>
        </p:nvGraphicFramePr>
        <p:xfrm>
          <a:off x="290944" y="833721"/>
          <a:ext cx="8664798" cy="195719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30162">
                  <a:extLst>
                    <a:ext uri="{9D8B030D-6E8A-4147-A177-3AD203B41FA5}">
                      <a16:colId xmlns:a16="http://schemas.microsoft.com/office/drawing/2014/main" val="2767554730"/>
                    </a:ext>
                  </a:extLst>
                </a:gridCol>
                <a:gridCol w="3002705">
                  <a:extLst>
                    <a:ext uri="{9D8B030D-6E8A-4147-A177-3AD203B41FA5}">
                      <a16:colId xmlns:a16="http://schemas.microsoft.com/office/drawing/2014/main" val="2059787692"/>
                    </a:ext>
                  </a:extLst>
                </a:gridCol>
                <a:gridCol w="2931931">
                  <a:extLst>
                    <a:ext uri="{9D8B030D-6E8A-4147-A177-3AD203B41FA5}">
                      <a16:colId xmlns:a16="http://schemas.microsoft.com/office/drawing/2014/main" val="3554609126"/>
                    </a:ext>
                  </a:extLst>
                </a:gridCol>
              </a:tblGrid>
              <a:tr h="646553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Название процесса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Входные потоки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Выходные потоки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796649"/>
                  </a:ext>
                </a:extLst>
              </a:tr>
              <a:tr h="32997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Получить информацию о рейсе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Информация о рейсе, данные о графике работы персонала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График работы персонала, информация о рейсе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359311"/>
                  </a:ext>
                </a:extLst>
              </a:tr>
              <a:tr h="719947">
                <a:tc>
                  <a:txBody>
                    <a:bodyPr/>
                    <a:lstStyle/>
                    <a:p>
                      <a:r>
                        <a:rPr lang="ru-RU" sz="1600" b="1" dirty="0"/>
                        <a:t>Внести роли в систему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Данные о клиенте</a:t>
                      </a:r>
                      <a:r>
                        <a:rPr lang="en-US" sz="1400" dirty="0"/>
                        <a:t>/</a:t>
                      </a:r>
                      <a:r>
                        <a:rPr lang="ru-RU" sz="1400" dirty="0"/>
                        <a:t>яхте/персонале, одобрение/отклонение заявки на роль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Данные о клиенте</a:t>
                      </a:r>
                      <a:r>
                        <a:rPr lang="en-US" sz="1400" dirty="0"/>
                        <a:t>/</a:t>
                      </a:r>
                      <a:r>
                        <a:rPr lang="ru-RU" sz="1400" dirty="0"/>
                        <a:t>яхте, одобрение/отклонение заявки на роль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5835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2833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AFD10-2AB3-47E8-7263-27656A879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B5358B42-4E3A-C177-0A75-258CB7E50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68" y="73960"/>
            <a:ext cx="6291943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Диаграмма </a:t>
            </a:r>
            <a:r>
              <a:rPr lang="en-US" dirty="0"/>
              <a:t>A0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2E4D8F8-7EDB-E1D2-C630-4CE910D0B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68" y="601243"/>
            <a:ext cx="6968865" cy="453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20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CAABA-A3CB-92B8-E995-B73E30924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F02E47-588B-EEF0-3091-C3359400D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Выводы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D62FB8-610B-E41B-BBFE-E9DE0E4A54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solidFill>
                  <a:srgbClr val="2C2D2E"/>
                </a:solidFill>
                <a:latin typeface="Golos Text" panose="020B0503020202020204"/>
              </a:rPr>
              <a:t>В ходе работы</a:t>
            </a:r>
            <a:r>
              <a:rPr lang="en-US" b="1" dirty="0">
                <a:solidFill>
                  <a:srgbClr val="2C2D2E"/>
                </a:solidFill>
                <a:latin typeface="Golos Text" panose="020B0503020202020204"/>
              </a:rPr>
              <a:t>:</a:t>
            </a:r>
            <a:endParaRPr lang="ru-RU" b="1" dirty="0">
              <a:solidFill>
                <a:srgbClr val="2C2D2E"/>
              </a:solidFill>
              <a:latin typeface="Golos Text" panose="020B0503020202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Была проанализирована предметная область «Бюро проката яхт» и выявлены ключевые бизнес-процессы и сущности.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Разработана функциональная модель системы в виде иерархии </a:t>
            </a:r>
            <a:r>
              <a:rPr lang="en" dirty="0">
                <a:solidFill>
                  <a:srgbClr val="2C2D2E"/>
                </a:solidFill>
                <a:latin typeface="Golos Text" panose="020B0503020202020204"/>
              </a:rPr>
              <a:t>DFD-</a:t>
            </a:r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диаграмм (уровни А-0 и А0), соответствующая требованиям стандарта.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Цель работы достигнута, все задачи выполнены.</a:t>
            </a:r>
            <a:endParaRPr lang="ru-RU" sz="140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458332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Предметная область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Компания</a:t>
            </a: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«</a:t>
            </a:r>
            <a:r>
              <a:rPr lang="en-US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yachtSJ</a:t>
            </a: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» — посредник между владельцами яхт и клиентами, желающими их арендовать.</a:t>
            </a:r>
            <a:endParaRPr lang="en-US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endParaRPr lang="en-US" sz="14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Ключевые факты</a:t>
            </a:r>
            <a:r>
              <a:rPr lang="en-US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Яхты не принадлежат бюро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Наличие опции заказа персонала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Учет дорогостоящего инвентаря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Организация ремонтов (в т.ч. аварийных)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Ведение истории клиентов</a:t>
            </a:r>
          </a:p>
        </p:txBody>
      </p:sp>
    </p:spTree>
    <p:extLst>
      <p:ext uri="{BB962C8B-B14F-4D97-AF65-F5344CB8AC3E}">
        <p14:creationId xmlns:p14="http://schemas.microsoft.com/office/powerpoint/2010/main" val="4287535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401D6-9396-3921-FD8B-0FA903B6A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3D2368-D71D-ACF5-A4AD-FC0B8AC89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Цель и задачи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625134-A6B3-748C-EDDC-C20EEF417C2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solidFill>
                  <a:srgbClr val="2C2D2E"/>
                </a:solidFill>
                <a:latin typeface="Golos Text" panose="020B0503020202020204"/>
              </a:rPr>
              <a:t>Цель: </a:t>
            </a:r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Разработать функциональную модель АИС, автоматизирующую основные процессы бюро проката яхт «</a:t>
            </a:r>
            <a:r>
              <a:rPr lang="en-US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yachtSJ</a:t>
            </a:r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».</a:t>
            </a:r>
          </a:p>
          <a:p>
            <a:endParaRPr lang="ru-RU" dirty="0">
              <a:solidFill>
                <a:srgbClr val="2C2D2E"/>
              </a:solidFill>
              <a:latin typeface="Golos Text" panose="020B0503020202020204"/>
            </a:endParaRPr>
          </a:p>
          <a:p>
            <a:r>
              <a:rPr lang="ru-RU" b="1" dirty="0">
                <a:solidFill>
                  <a:srgbClr val="2C2D2E"/>
                </a:solidFill>
                <a:latin typeface="Golos Text" panose="020B0503020202020204"/>
              </a:rPr>
              <a:t>Задачи: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Определить назначение ИС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Выделить основной процесс и внешние сущности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Выделить потоки данных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Составить контекстную диаграмму нулевого уровня (А-0)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Проанализировать события и составить матрицу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Составить детализированную </a:t>
            </a:r>
            <a:r>
              <a:rPr lang="en" dirty="0">
                <a:solidFill>
                  <a:srgbClr val="2C2D2E"/>
                </a:solidFill>
                <a:latin typeface="Golos Text" panose="020B0503020202020204"/>
              </a:rPr>
              <a:t>DFD (</a:t>
            </a:r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уровень А0)</a:t>
            </a:r>
            <a:endParaRPr lang="ru-RU" sz="140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904282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B3ADD-655D-DBD6-5C53-2659A7779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7F0F41-2445-6E7D-1A30-F167E3276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Методы и средства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CBF8DA-6171-4D35-3DD4-D1A30B3481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solidFill>
                  <a:srgbClr val="2C2D2E"/>
                </a:solidFill>
                <a:latin typeface="Golos Text" panose="020B0503020202020204"/>
              </a:rPr>
              <a:t>Методология: </a:t>
            </a:r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Структурный анализ и проектирование с использованием </a:t>
            </a:r>
            <a:r>
              <a:rPr lang="en" dirty="0">
                <a:solidFill>
                  <a:srgbClr val="2C2D2E"/>
                </a:solidFill>
                <a:latin typeface="Golos Text" panose="020B0503020202020204"/>
              </a:rPr>
              <a:t>DFD</a:t>
            </a:r>
            <a:endParaRPr lang="en" b="1" dirty="0">
              <a:solidFill>
                <a:srgbClr val="2C2D2E"/>
              </a:solidFill>
              <a:latin typeface="Golos Text" panose="020B0503020202020204"/>
            </a:endParaRPr>
          </a:p>
          <a:p>
            <a:r>
              <a:rPr lang="ru-RU" b="1" dirty="0">
                <a:solidFill>
                  <a:srgbClr val="2C2D2E"/>
                </a:solidFill>
                <a:latin typeface="Golos Text" panose="020B0503020202020204"/>
              </a:rPr>
              <a:t>Стандарт: </a:t>
            </a:r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Нотация </a:t>
            </a:r>
            <a:r>
              <a:rPr lang="en" dirty="0">
                <a:solidFill>
                  <a:srgbClr val="2C2D2E"/>
                </a:solidFill>
                <a:latin typeface="Golos Text" panose="020B0503020202020204"/>
              </a:rPr>
              <a:t>DFD</a:t>
            </a:r>
            <a:endParaRPr lang="en" b="1" dirty="0">
              <a:solidFill>
                <a:srgbClr val="2C2D2E"/>
              </a:solidFill>
              <a:latin typeface="Golos Text" panose="020B0503020202020204"/>
            </a:endParaRPr>
          </a:p>
          <a:p>
            <a:r>
              <a:rPr lang="en" b="1" dirty="0">
                <a:solidFill>
                  <a:srgbClr val="2C2D2E"/>
                </a:solidFill>
                <a:latin typeface="Golos Text" panose="020B0503020202020204"/>
              </a:rPr>
              <a:t>CASE-</a:t>
            </a:r>
            <a:r>
              <a:rPr lang="ru-RU" b="1" dirty="0">
                <a:solidFill>
                  <a:srgbClr val="2C2D2E"/>
                </a:solidFill>
                <a:latin typeface="Golos Text" panose="020B0503020202020204"/>
              </a:rPr>
              <a:t>средство: </a:t>
            </a:r>
            <a:r>
              <a:rPr lang="en-US" dirty="0">
                <a:solidFill>
                  <a:srgbClr val="2C2D2E"/>
                </a:solidFill>
                <a:latin typeface="Golos Text" panose="020B0503020202020204"/>
              </a:rPr>
              <a:t>Apple Freeform</a:t>
            </a:r>
            <a:endParaRPr lang="ru-RU" b="1" dirty="0">
              <a:solidFill>
                <a:srgbClr val="2C2D2E"/>
              </a:solidFill>
              <a:latin typeface="Golos Text" panose="020B0503020202020204"/>
            </a:endParaRPr>
          </a:p>
          <a:p>
            <a:r>
              <a:rPr lang="ru-RU" b="1" dirty="0">
                <a:solidFill>
                  <a:srgbClr val="2C2D2E"/>
                </a:solidFill>
                <a:latin typeface="Golos Text" panose="020B0503020202020204"/>
              </a:rPr>
              <a:t>Прочее ПО: </a:t>
            </a:r>
            <a:r>
              <a:rPr lang="en" dirty="0">
                <a:solidFill>
                  <a:srgbClr val="2C2D2E"/>
                </a:solidFill>
                <a:latin typeface="Golos Text" panose="020B0503020202020204"/>
              </a:rPr>
              <a:t>MS PowerPoint </a:t>
            </a:r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для презентации</a:t>
            </a:r>
            <a:endParaRPr lang="ru-RU" sz="140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691951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914D7-8C5D-6AD4-D9D6-70CEC702D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1CBF76-6898-B942-62C2-AB1A8F0EE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Назначение ИС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EBD057-CB45-7C9C-5CAA-D2C25FB7CE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sz="1400" i="0" dirty="0">
                <a:solidFill>
                  <a:srgbClr val="2C2D2E"/>
                </a:solidFill>
                <a:effectLst/>
                <a:latin typeface="Golos Text" panose="020B0503020202020204"/>
              </a:rPr>
              <a:t>Автоматизация процессов бронирования яхт, учета инвентаря, управления обслуживанием и работы с клиентами и владельцами. Система позволит получать сущностям доступ к необходимой информации, без необходимости обзвона </a:t>
            </a:r>
            <a:r>
              <a:rPr lang="en-US" sz="1400" i="0" dirty="0">
                <a:solidFill>
                  <a:srgbClr val="2C2D2E"/>
                </a:solidFill>
                <a:effectLst/>
                <a:latin typeface="Golos Text" panose="020B0503020202020204"/>
              </a:rPr>
              <a:t>call-</a:t>
            </a:r>
            <a:r>
              <a:rPr lang="ru-RU" sz="1400" i="0" dirty="0">
                <a:solidFill>
                  <a:srgbClr val="2C2D2E"/>
                </a:solidFill>
                <a:effectLst/>
                <a:latin typeface="Golos Text" panose="020B0503020202020204"/>
              </a:rPr>
              <a:t>центров.</a:t>
            </a:r>
          </a:p>
        </p:txBody>
      </p:sp>
    </p:spTree>
    <p:extLst>
      <p:ext uri="{BB962C8B-B14F-4D97-AF65-F5344CB8AC3E}">
        <p14:creationId xmlns:p14="http://schemas.microsoft.com/office/powerpoint/2010/main" val="1026516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CAC7E-FB01-2394-EE4F-232A676C4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BAE079-2414-7FBE-5139-020685988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Внешние сущности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2C7F0FF-B6F1-A175-E188-8D4F2C18DC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Выделим основные сущности</a:t>
            </a:r>
            <a:r>
              <a:rPr lang="en-US" b="1" dirty="0">
                <a:solidFill>
                  <a:srgbClr val="2C2D2E"/>
                </a:solidFill>
                <a:latin typeface="Golos Text" panose="020B0503020202020204"/>
              </a:rPr>
              <a:t>: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Клиент</a:t>
            </a:r>
            <a:endParaRPr lang="en-US" dirty="0">
              <a:solidFill>
                <a:srgbClr val="2C2D2E"/>
              </a:solidFill>
              <a:latin typeface="Golos Text" panose="020B0503020202020204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Диспетчер</a:t>
            </a:r>
            <a:endParaRPr lang="en-US" dirty="0">
              <a:solidFill>
                <a:srgbClr val="2C2D2E"/>
              </a:solidFill>
              <a:latin typeface="Golos Text" panose="020B0503020202020204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Менеджер</a:t>
            </a:r>
            <a:endParaRPr lang="en-US" dirty="0">
              <a:solidFill>
                <a:srgbClr val="2C2D2E"/>
              </a:solidFill>
              <a:latin typeface="Golos Text" panose="020B0503020202020204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Персонал</a:t>
            </a:r>
            <a:endParaRPr lang="en-US" dirty="0">
              <a:solidFill>
                <a:srgbClr val="2C2D2E"/>
              </a:solidFill>
              <a:latin typeface="Golos Text" panose="020B0503020202020204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Ремонтный док</a:t>
            </a:r>
            <a:endParaRPr lang="en-US" dirty="0">
              <a:solidFill>
                <a:srgbClr val="2C2D2E"/>
              </a:solidFill>
              <a:latin typeface="Golos Text" panose="020B0503020202020204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Владелец яхты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ru-RU" dirty="0">
              <a:solidFill>
                <a:srgbClr val="2C2D2E"/>
              </a:solidFill>
              <a:latin typeface="Golos Text" panose="020B0503020202020204"/>
            </a:endParaRPr>
          </a:p>
          <a:p>
            <a:pPr>
              <a:lnSpc>
                <a:spcPct val="125000"/>
              </a:lnSpc>
            </a:pPr>
            <a:r>
              <a:rPr lang="ru-RU" b="1" dirty="0">
                <a:solidFill>
                  <a:srgbClr val="2C2D2E"/>
                </a:solidFill>
                <a:latin typeface="Golos Text" panose="020B0503020202020204"/>
              </a:rPr>
              <a:t>Выделим основной процесс</a:t>
            </a:r>
            <a:r>
              <a:rPr lang="en-US" b="1" dirty="0">
                <a:solidFill>
                  <a:srgbClr val="2C2D2E"/>
                </a:solidFill>
                <a:latin typeface="Golos Text" panose="020B0503020202020204"/>
              </a:rPr>
              <a:t>: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2C2D2E"/>
                </a:solidFill>
                <a:latin typeface="Golos Text" panose="020B0503020202020204"/>
              </a:rPr>
              <a:t>Арендовать яхту</a:t>
            </a:r>
            <a:endParaRPr lang="en-US" dirty="0">
              <a:solidFill>
                <a:srgbClr val="2C2D2E"/>
              </a:solidFill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747318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DA53C-25D3-4578-B82B-8FB78A09C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C17386-94C9-EEFB-2B1E-34FB5D434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Выделение потоков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F59381B-323B-E1E5-7EE5-44BF9716FA8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853818759"/>
              </p:ext>
            </p:extLst>
          </p:nvPr>
        </p:nvGraphicFramePr>
        <p:xfrm>
          <a:off x="290944" y="833720"/>
          <a:ext cx="8664798" cy="407149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30162">
                  <a:extLst>
                    <a:ext uri="{9D8B030D-6E8A-4147-A177-3AD203B41FA5}">
                      <a16:colId xmlns:a16="http://schemas.microsoft.com/office/drawing/2014/main" val="2767554730"/>
                    </a:ext>
                  </a:extLst>
                </a:gridCol>
                <a:gridCol w="3002705">
                  <a:extLst>
                    <a:ext uri="{9D8B030D-6E8A-4147-A177-3AD203B41FA5}">
                      <a16:colId xmlns:a16="http://schemas.microsoft.com/office/drawing/2014/main" val="2059787692"/>
                    </a:ext>
                  </a:extLst>
                </a:gridCol>
                <a:gridCol w="2931931">
                  <a:extLst>
                    <a:ext uri="{9D8B030D-6E8A-4147-A177-3AD203B41FA5}">
                      <a16:colId xmlns:a16="http://schemas.microsoft.com/office/drawing/2014/main" val="3554609126"/>
                    </a:ext>
                  </a:extLst>
                </a:gridCol>
              </a:tblGrid>
              <a:tr h="662502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Название сущности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Входные потоки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Выходные потоки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796649"/>
                  </a:ext>
                </a:extLst>
              </a:tr>
              <a:tr h="74956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Клиент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Данные о яхте, персонале, наличии яхт/инвентаря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Данные о состоянии яхты и инвентаре, о клиенте, чек об оплате, отчет о рейсе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359311"/>
                  </a:ext>
                </a:extLst>
              </a:tr>
              <a:tr h="576277">
                <a:tc>
                  <a:txBody>
                    <a:bodyPr/>
                    <a:lstStyle/>
                    <a:p>
                      <a:r>
                        <a:rPr lang="ru-RU" sz="1800" b="1" dirty="0"/>
                        <a:t>Диспетчер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Данные о состоянии яхт/инвентаря, о ремонтных доках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Сигнал об неотложной помощи, заявки на ремонт яхт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583533"/>
                  </a:ext>
                </a:extLst>
              </a:tr>
              <a:tr h="749565">
                <a:tc>
                  <a:txBody>
                    <a:bodyPr/>
                    <a:lstStyle/>
                    <a:p>
                      <a:r>
                        <a:rPr lang="ru-RU" sz="1800" b="1" dirty="0"/>
                        <a:t>Менеджер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Данные о владельце, клиенте, персонале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Информация об одобрении/отклонении заявки на роль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880436"/>
                  </a:ext>
                </a:extLst>
              </a:tr>
              <a:tr h="584018">
                <a:tc>
                  <a:txBody>
                    <a:bodyPr/>
                    <a:lstStyle/>
                    <a:p>
                      <a:r>
                        <a:rPr lang="ru-RU" sz="1800" b="1" dirty="0"/>
                        <a:t>Персонал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Информация о рейсе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Данные о сотруднике, графике работы персонала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0622832"/>
                  </a:ext>
                </a:extLst>
              </a:tr>
              <a:tr h="749565">
                <a:tc>
                  <a:txBody>
                    <a:bodyPr/>
                    <a:lstStyle/>
                    <a:p>
                      <a:r>
                        <a:rPr lang="ru-RU" sz="1800" b="1" dirty="0"/>
                        <a:t>Ремонтный док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Сигнал об неотложной помощи, данные о техническом задании на ремонт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Информация о местах/ценах, отчет о ремонте/обслуживании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06144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8992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4583E-50BE-9F88-6A5F-D5D20EA56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6EEC94-0D75-C878-D42D-45E955DA3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Выделение потоков</a:t>
            </a: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DE5BF9AD-739B-2765-9310-D9B2C785A00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52772631"/>
              </p:ext>
            </p:extLst>
          </p:nvPr>
        </p:nvGraphicFramePr>
        <p:xfrm>
          <a:off x="290944" y="833720"/>
          <a:ext cx="8664798" cy="141206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30162">
                  <a:extLst>
                    <a:ext uri="{9D8B030D-6E8A-4147-A177-3AD203B41FA5}">
                      <a16:colId xmlns:a16="http://schemas.microsoft.com/office/drawing/2014/main" val="2767554730"/>
                    </a:ext>
                  </a:extLst>
                </a:gridCol>
                <a:gridCol w="3002705">
                  <a:extLst>
                    <a:ext uri="{9D8B030D-6E8A-4147-A177-3AD203B41FA5}">
                      <a16:colId xmlns:a16="http://schemas.microsoft.com/office/drawing/2014/main" val="2059787692"/>
                    </a:ext>
                  </a:extLst>
                </a:gridCol>
                <a:gridCol w="2931931">
                  <a:extLst>
                    <a:ext uri="{9D8B030D-6E8A-4147-A177-3AD203B41FA5}">
                      <a16:colId xmlns:a16="http://schemas.microsoft.com/office/drawing/2014/main" val="3554609126"/>
                    </a:ext>
                  </a:extLst>
                </a:gridCol>
              </a:tblGrid>
              <a:tr h="662502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Название сущности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Входные потоки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Выходные потоки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796649"/>
                  </a:ext>
                </a:extLst>
              </a:tr>
              <a:tr h="74956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Владелец яхты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Счет на выплату, Отчеты о состоянии яхты, рейсах, обслуживании, инвентаре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/>
                        <a:t>График доступности яхты, Данные о яхте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6359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7548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F430E-B796-4328-48D8-38091F9F2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DA7169A-25E6-96B9-4837-709DEB5D1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68" y="73960"/>
            <a:ext cx="6291943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Диаграмма </a:t>
            </a:r>
            <a:r>
              <a:rPr lang="en-US" dirty="0"/>
              <a:t>A-0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4623730-B3CD-4C4D-9096-3E3AFCFAD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36" y="568485"/>
            <a:ext cx="6005593" cy="457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93134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6239</TotalTime>
  <Words>711</Words>
  <Application>Microsoft Macintosh PowerPoint</Application>
  <PresentationFormat>Экран (16:9)</PresentationFormat>
  <Paragraphs>130</Paragraphs>
  <Slides>16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ALS Gorizont Bold Expanded</vt:lpstr>
      <vt:lpstr>Arial</vt:lpstr>
      <vt:lpstr>Calibri</vt:lpstr>
      <vt:lpstr>Golos Text</vt:lpstr>
      <vt:lpstr>Golos Text DemiBold</vt:lpstr>
      <vt:lpstr>Тема1</vt:lpstr>
      <vt:lpstr>Проектирование функциональной модели АИС для компании yachtSJ</vt:lpstr>
      <vt:lpstr>Предметная область</vt:lpstr>
      <vt:lpstr>Цель и задачи проекта</vt:lpstr>
      <vt:lpstr>Методы и средства</vt:lpstr>
      <vt:lpstr>Назначение ИС</vt:lpstr>
      <vt:lpstr>Внешние сущности</vt:lpstr>
      <vt:lpstr>Выделение потоков</vt:lpstr>
      <vt:lpstr>Выделение потоков</vt:lpstr>
      <vt:lpstr>Диаграмма A-0</vt:lpstr>
      <vt:lpstr>Декомпозиция процессов</vt:lpstr>
      <vt:lpstr>Декомпозиция процессов</vt:lpstr>
      <vt:lpstr>Декомпозиция процессов</vt:lpstr>
      <vt:lpstr>Декомпозиция процессов</vt:lpstr>
      <vt:lpstr>Диаграмма A0</vt:lpstr>
      <vt:lpstr>Выводы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Andrew Medolazov</cp:lastModifiedBy>
  <cp:revision>111</cp:revision>
  <dcterms:created xsi:type="dcterms:W3CDTF">2014-06-27T12:30:22Z</dcterms:created>
  <dcterms:modified xsi:type="dcterms:W3CDTF">2025-10-10T13:30:57Z</dcterms:modified>
</cp:coreProperties>
</file>